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utfit"/>
      <p:regular r:id="rId15"/>
    </p:embeddedFont>
    <p:embeddedFont>
      <p:font typeface="Outfit"/>
      <p:regular r:id="rId16"/>
    </p:embeddedFont>
    <p:embeddedFont>
      <p:font typeface="Arimo"/>
      <p:regular r:id="rId17"/>
    </p:embeddedFont>
    <p:embeddedFont>
      <p:font typeface="Arimo"/>
      <p:regular r:id="rId18"/>
    </p:embeddedFont>
    <p:embeddedFont>
      <p:font typeface="Arimo"/>
      <p:regular r:id="rId19"/>
    </p:embeddedFont>
    <p:embeddedFont>
      <p:font typeface="Arim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792718"/>
            <a:ext cx="7415927" cy="3193971"/>
          </a:xfrm>
          <a:prstGeom prst="rect">
            <a:avLst/>
          </a:prstGeom>
          <a:noFill/>
          <a:ln/>
        </p:spPr>
        <p:txBody>
          <a:bodyPr wrap="square" lIns="0" tIns="0" rIns="0" bIns="0" rtlCol="0" anchor="t"/>
          <a:lstStyle/>
          <a:p>
            <a:pPr indent="0" marL="0">
              <a:lnSpc>
                <a:spcPts val="8350"/>
              </a:lnSpc>
              <a:buNone/>
            </a:pPr>
            <a:r>
              <a:rPr lang="en-US" sz="6700" b="1" dirty="0">
                <a:solidFill>
                  <a:srgbClr val="231971"/>
                </a:solidFill>
                <a:latin typeface="Outfit" pitchFamily="34" charset="0"/>
                <a:ea typeface="Outfit" pitchFamily="34" charset="-122"/>
                <a:cs typeface="Outfit" pitchFamily="34" charset="-120"/>
              </a:rPr>
              <a:t>Copyright, Strike, and Intellectual Property</a:t>
            </a:r>
            <a:endParaRPr lang="en-US" sz="6700" dirty="0"/>
          </a:p>
        </p:txBody>
      </p:sp>
      <p:sp>
        <p:nvSpPr>
          <p:cNvPr id="4" name="Text 1"/>
          <p:cNvSpPr/>
          <p:nvPr/>
        </p:nvSpPr>
        <p:spPr>
          <a:xfrm>
            <a:off x="864037" y="4356973"/>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This presentation explores the concepts of copyright, strike, and intellectual property, providing insights into their importance in the digital age. We will delve into the legal protections granted to creators and the mechanisms used to enforce these rights, particularly within the context of social media platforms like Facebook.</a:t>
            </a:r>
            <a:endParaRPr lang="en-US" sz="1900" dirty="0"/>
          </a:p>
        </p:txBody>
      </p:sp>
      <p:sp>
        <p:nvSpPr>
          <p:cNvPr id="5" name="Shape 2"/>
          <p:cNvSpPr/>
          <p:nvPr/>
        </p:nvSpPr>
        <p:spPr>
          <a:xfrm>
            <a:off x="864037" y="7023378"/>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7030998"/>
            <a:ext cx="379690" cy="379690"/>
          </a:xfrm>
          <a:prstGeom prst="rect">
            <a:avLst/>
          </a:prstGeom>
        </p:spPr>
      </p:pic>
      <p:sp>
        <p:nvSpPr>
          <p:cNvPr id="7" name="Text 3"/>
          <p:cNvSpPr/>
          <p:nvPr/>
        </p:nvSpPr>
        <p:spPr>
          <a:xfrm>
            <a:off x="1382316" y="7004923"/>
            <a:ext cx="2509718" cy="431959"/>
          </a:xfrm>
          <a:prstGeom prst="rect">
            <a:avLst/>
          </a:prstGeom>
          <a:noFill/>
          <a:ln/>
        </p:spPr>
        <p:txBody>
          <a:bodyPr wrap="none" lIns="0" tIns="0" rIns="0" bIns="0" rtlCol="0" anchor="t"/>
          <a:lstStyle/>
          <a:p>
            <a:pPr algn="l" indent="0" marL="0">
              <a:lnSpc>
                <a:spcPts val="3400"/>
              </a:lnSpc>
              <a:buNone/>
            </a:pPr>
            <a:r>
              <a:rPr lang="en-US" sz="2400" b="1" dirty="0">
                <a:solidFill>
                  <a:srgbClr val="2A2742"/>
                </a:solidFill>
                <a:latin typeface="Arimo" pitchFamily="34" charset="0"/>
                <a:ea typeface="Arimo" pitchFamily="34" charset="-122"/>
                <a:cs typeface="Arimo" pitchFamily="34" charset="-120"/>
              </a:rPr>
              <a:t>by Akbar Hossan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1029" y="889516"/>
            <a:ext cx="7633811" cy="545544"/>
          </a:xfrm>
          <a:prstGeom prst="rect">
            <a:avLst/>
          </a:prstGeom>
          <a:noFill/>
          <a:ln/>
        </p:spPr>
        <p:txBody>
          <a:bodyPr wrap="none" lIns="0" tIns="0" rIns="0" bIns="0" rtlCol="0" anchor="t"/>
          <a:lstStyle/>
          <a:p>
            <a:pPr indent="0" marL="0">
              <a:lnSpc>
                <a:spcPts val="4250"/>
              </a:lnSpc>
              <a:buNone/>
            </a:pPr>
            <a:r>
              <a:rPr lang="en-US" sz="3400" b="1" dirty="0">
                <a:solidFill>
                  <a:srgbClr val="231971"/>
                </a:solidFill>
                <a:latin typeface="Outfit" pitchFamily="34" charset="0"/>
                <a:ea typeface="Outfit" pitchFamily="34" charset="-122"/>
                <a:cs typeface="Outfit" pitchFamily="34" charset="-120"/>
              </a:rPr>
              <a:t>Copyright: Protecting Creative Works</a:t>
            </a:r>
            <a:endParaRPr lang="en-US" sz="3400" dirty="0"/>
          </a:p>
        </p:txBody>
      </p:sp>
      <p:sp>
        <p:nvSpPr>
          <p:cNvPr id="4" name="Text 1"/>
          <p:cNvSpPr/>
          <p:nvPr/>
        </p:nvSpPr>
        <p:spPr>
          <a:xfrm>
            <a:off x="611029" y="1696879"/>
            <a:ext cx="7921943" cy="838319"/>
          </a:xfrm>
          <a:prstGeom prst="rect">
            <a:avLst/>
          </a:prstGeom>
          <a:noFill/>
          <a:ln/>
        </p:spPr>
        <p:txBody>
          <a:bodyPr wrap="square" lIns="0" tIns="0" rIns="0" bIns="0" rtlCol="0" anchor="t"/>
          <a:lstStyle/>
          <a:p>
            <a:pPr indent="0" marL="0">
              <a:lnSpc>
                <a:spcPts val="2150"/>
              </a:lnSpc>
              <a:buNone/>
            </a:pPr>
            <a:r>
              <a:rPr lang="en-US" sz="1350" dirty="0">
                <a:solidFill>
                  <a:srgbClr val="2A2742"/>
                </a:solidFill>
                <a:latin typeface="Arimo" pitchFamily="34" charset="0"/>
                <a:ea typeface="Arimo" pitchFamily="34" charset="-122"/>
                <a:cs typeface="Arimo" pitchFamily="34" charset="-120"/>
              </a:rPr>
              <a:t>Copyright is a legal protection granted to creators of original works, such as literature, music, films, artwork, and software. It gives creators exclusive rights over the use and distribution of their work, allowing them to earn recognition or financial compensation for their creations.</a:t>
            </a:r>
            <a:endParaRPr lang="en-US" sz="1350" dirty="0"/>
          </a:p>
        </p:txBody>
      </p:sp>
      <p:sp>
        <p:nvSpPr>
          <p:cNvPr id="5" name="Shape 2"/>
          <p:cNvSpPr/>
          <p:nvPr/>
        </p:nvSpPr>
        <p:spPr>
          <a:xfrm>
            <a:off x="611029" y="2731532"/>
            <a:ext cx="7921943" cy="1021199"/>
          </a:xfrm>
          <a:prstGeom prst="roundRect">
            <a:avLst>
              <a:gd name="adj" fmla="val 7181"/>
            </a:avLst>
          </a:prstGeom>
          <a:solidFill>
            <a:srgbClr val="E9E6FA"/>
          </a:solidFill>
          <a:ln w="7620">
            <a:solidFill>
              <a:srgbClr val="BDB8DF"/>
            </a:solidFill>
            <a:prstDash val="solid"/>
          </a:ln>
        </p:spPr>
      </p:sp>
      <p:sp>
        <p:nvSpPr>
          <p:cNvPr id="6" name="Text 3"/>
          <p:cNvSpPr/>
          <p:nvPr/>
        </p:nvSpPr>
        <p:spPr>
          <a:xfrm>
            <a:off x="793194" y="2913698"/>
            <a:ext cx="2182535" cy="272772"/>
          </a:xfrm>
          <a:prstGeom prst="rect">
            <a:avLst/>
          </a:prstGeom>
          <a:noFill/>
          <a:ln/>
        </p:spPr>
        <p:txBody>
          <a:bodyPr wrap="none" lIns="0" tIns="0" rIns="0" bIns="0" rtlCol="0" anchor="t"/>
          <a:lstStyle/>
          <a:p>
            <a:pPr indent="0" marL="0">
              <a:lnSpc>
                <a:spcPts val="2100"/>
              </a:lnSpc>
              <a:buNone/>
            </a:pPr>
            <a:r>
              <a:rPr lang="en-US" sz="1700" b="1" dirty="0">
                <a:solidFill>
                  <a:srgbClr val="2A2742"/>
                </a:solidFill>
                <a:latin typeface="Outfit" pitchFamily="34" charset="0"/>
                <a:ea typeface="Outfit" pitchFamily="34" charset="-122"/>
                <a:cs typeface="Outfit" pitchFamily="34" charset="-120"/>
              </a:rPr>
              <a:t>Reproduction</a:t>
            </a:r>
            <a:endParaRPr lang="en-US" sz="1700" dirty="0"/>
          </a:p>
        </p:txBody>
      </p:sp>
      <p:sp>
        <p:nvSpPr>
          <p:cNvPr id="7" name="Text 4"/>
          <p:cNvSpPr/>
          <p:nvPr/>
        </p:nvSpPr>
        <p:spPr>
          <a:xfrm>
            <a:off x="793194" y="3291126"/>
            <a:ext cx="7557611" cy="279440"/>
          </a:xfrm>
          <a:prstGeom prst="rect">
            <a:avLst/>
          </a:prstGeom>
          <a:noFill/>
          <a:ln/>
        </p:spPr>
        <p:txBody>
          <a:bodyPr wrap="none" lIns="0" tIns="0" rIns="0" bIns="0" rtlCol="0" anchor="t"/>
          <a:lstStyle/>
          <a:p>
            <a:pPr indent="0" marL="0">
              <a:lnSpc>
                <a:spcPts val="2150"/>
              </a:lnSpc>
              <a:buNone/>
            </a:pPr>
            <a:r>
              <a:rPr lang="en-US" sz="1350" dirty="0">
                <a:solidFill>
                  <a:srgbClr val="2A2742"/>
                </a:solidFill>
                <a:latin typeface="Arimo" pitchFamily="34" charset="0"/>
                <a:ea typeface="Arimo" pitchFamily="34" charset="-122"/>
                <a:cs typeface="Arimo" pitchFamily="34" charset="-120"/>
              </a:rPr>
              <a:t>The right to make copies of the work, including digital copies.</a:t>
            </a:r>
            <a:endParaRPr lang="en-US" sz="1350" dirty="0"/>
          </a:p>
        </p:txBody>
      </p:sp>
      <p:sp>
        <p:nvSpPr>
          <p:cNvPr id="8" name="Shape 5"/>
          <p:cNvSpPr/>
          <p:nvPr/>
        </p:nvSpPr>
        <p:spPr>
          <a:xfrm>
            <a:off x="611029" y="3927277"/>
            <a:ext cx="7921943" cy="1021199"/>
          </a:xfrm>
          <a:prstGeom prst="roundRect">
            <a:avLst>
              <a:gd name="adj" fmla="val 7181"/>
            </a:avLst>
          </a:prstGeom>
          <a:solidFill>
            <a:srgbClr val="E9E6FA"/>
          </a:solidFill>
          <a:ln w="7620">
            <a:solidFill>
              <a:srgbClr val="BDB8DF"/>
            </a:solidFill>
            <a:prstDash val="solid"/>
          </a:ln>
        </p:spPr>
      </p:sp>
      <p:sp>
        <p:nvSpPr>
          <p:cNvPr id="9" name="Text 6"/>
          <p:cNvSpPr/>
          <p:nvPr/>
        </p:nvSpPr>
        <p:spPr>
          <a:xfrm>
            <a:off x="793194" y="4109442"/>
            <a:ext cx="2182535" cy="272772"/>
          </a:xfrm>
          <a:prstGeom prst="rect">
            <a:avLst/>
          </a:prstGeom>
          <a:noFill/>
          <a:ln/>
        </p:spPr>
        <p:txBody>
          <a:bodyPr wrap="none" lIns="0" tIns="0" rIns="0" bIns="0" rtlCol="0" anchor="t"/>
          <a:lstStyle/>
          <a:p>
            <a:pPr indent="0" marL="0">
              <a:lnSpc>
                <a:spcPts val="2100"/>
              </a:lnSpc>
              <a:buNone/>
            </a:pPr>
            <a:r>
              <a:rPr lang="en-US" sz="1700" b="1" dirty="0">
                <a:solidFill>
                  <a:srgbClr val="2A2742"/>
                </a:solidFill>
                <a:latin typeface="Outfit" pitchFamily="34" charset="0"/>
                <a:ea typeface="Outfit" pitchFamily="34" charset="-122"/>
                <a:cs typeface="Outfit" pitchFamily="34" charset="-120"/>
              </a:rPr>
              <a:t>Distribution</a:t>
            </a:r>
            <a:endParaRPr lang="en-US" sz="1700" dirty="0"/>
          </a:p>
        </p:txBody>
      </p:sp>
      <p:sp>
        <p:nvSpPr>
          <p:cNvPr id="10" name="Text 7"/>
          <p:cNvSpPr/>
          <p:nvPr/>
        </p:nvSpPr>
        <p:spPr>
          <a:xfrm>
            <a:off x="793194" y="4486870"/>
            <a:ext cx="7557611" cy="279440"/>
          </a:xfrm>
          <a:prstGeom prst="rect">
            <a:avLst/>
          </a:prstGeom>
          <a:noFill/>
          <a:ln/>
        </p:spPr>
        <p:txBody>
          <a:bodyPr wrap="none" lIns="0" tIns="0" rIns="0" bIns="0" rtlCol="0" anchor="t"/>
          <a:lstStyle/>
          <a:p>
            <a:pPr indent="0" marL="0">
              <a:lnSpc>
                <a:spcPts val="2150"/>
              </a:lnSpc>
              <a:buNone/>
            </a:pPr>
            <a:r>
              <a:rPr lang="en-US" sz="1350" dirty="0">
                <a:solidFill>
                  <a:srgbClr val="2A2742"/>
                </a:solidFill>
                <a:latin typeface="Arimo" pitchFamily="34" charset="0"/>
                <a:ea typeface="Arimo" pitchFamily="34" charset="-122"/>
                <a:cs typeface="Arimo" pitchFamily="34" charset="-120"/>
              </a:rPr>
              <a:t>The right to sell or license copies of the work to others.</a:t>
            </a:r>
            <a:endParaRPr lang="en-US" sz="1350" dirty="0"/>
          </a:p>
        </p:txBody>
      </p:sp>
      <p:sp>
        <p:nvSpPr>
          <p:cNvPr id="11" name="Shape 8"/>
          <p:cNvSpPr/>
          <p:nvPr/>
        </p:nvSpPr>
        <p:spPr>
          <a:xfrm>
            <a:off x="611029" y="5123021"/>
            <a:ext cx="7921943" cy="1021199"/>
          </a:xfrm>
          <a:prstGeom prst="roundRect">
            <a:avLst>
              <a:gd name="adj" fmla="val 7181"/>
            </a:avLst>
          </a:prstGeom>
          <a:solidFill>
            <a:srgbClr val="E9E6FA"/>
          </a:solidFill>
          <a:ln w="7620">
            <a:solidFill>
              <a:srgbClr val="BDB8DF"/>
            </a:solidFill>
            <a:prstDash val="solid"/>
          </a:ln>
        </p:spPr>
      </p:sp>
      <p:sp>
        <p:nvSpPr>
          <p:cNvPr id="12" name="Text 9"/>
          <p:cNvSpPr/>
          <p:nvPr/>
        </p:nvSpPr>
        <p:spPr>
          <a:xfrm>
            <a:off x="793194" y="5305187"/>
            <a:ext cx="2182535" cy="272772"/>
          </a:xfrm>
          <a:prstGeom prst="rect">
            <a:avLst/>
          </a:prstGeom>
          <a:noFill/>
          <a:ln/>
        </p:spPr>
        <p:txBody>
          <a:bodyPr wrap="none" lIns="0" tIns="0" rIns="0" bIns="0" rtlCol="0" anchor="t"/>
          <a:lstStyle/>
          <a:p>
            <a:pPr indent="0" marL="0">
              <a:lnSpc>
                <a:spcPts val="2100"/>
              </a:lnSpc>
              <a:buNone/>
            </a:pPr>
            <a:r>
              <a:rPr lang="en-US" sz="1700" b="1" dirty="0">
                <a:solidFill>
                  <a:srgbClr val="2A2742"/>
                </a:solidFill>
                <a:latin typeface="Outfit" pitchFamily="34" charset="0"/>
                <a:ea typeface="Outfit" pitchFamily="34" charset="-122"/>
                <a:cs typeface="Outfit" pitchFamily="34" charset="-120"/>
              </a:rPr>
              <a:t>Public Performance</a:t>
            </a:r>
            <a:endParaRPr lang="en-US" sz="1700" dirty="0"/>
          </a:p>
        </p:txBody>
      </p:sp>
      <p:sp>
        <p:nvSpPr>
          <p:cNvPr id="13" name="Text 10"/>
          <p:cNvSpPr/>
          <p:nvPr/>
        </p:nvSpPr>
        <p:spPr>
          <a:xfrm>
            <a:off x="793194" y="5682615"/>
            <a:ext cx="7557611" cy="279440"/>
          </a:xfrm>
          <a:prstGeom prst="rect">
            <a:avLst/>
          </a:prstGeom>
          <a:noFill/>
          <a:ln/>
        </p:spPr>
        <p:txBody>
          <a:bodyPr wrap="none" lIns="0" tIns="0" rIns="0" bIns="0" rtlCol="0" anchor="t"/>
          <a:lstStyle/>
          <a:p>
            <a:pPr indent="0" marL="0">
              <a:lnSpc>
                <a:spcPts val="2150"/>
              </a:lnSpc>
              <a:buNone/>
            </a:pPr>
            <a:r>
              <a:rPr lang="en-US" sz="1350" dirty="0">
                <a:solidFill>
                  <a:srgbClr val="2A2742"/>
                </a:solidFill>
                <a:latin typeface="Arimo" pitchFamily="34" charset="0"/>
                <a:ea typeface="Arimo" pitchFamily="34" charset="-122"/>
                <a:cs typeface="Arimo" pitchFamily="34" charset="-120"/>
              </a:rPr>
              <a:t>The right to publicly perform or display the work, such as in a concert or exhibition.</a:t>
            </a:r>
            <a:endParaRPr lang="en-US" sz="1350" dirty="0"/>
          </a:p>
        </p:txBody>
      </p:sp>
      <p:sp>
        <p:nvSpPr>
          <p:cNvPr id="14" name="Shape 11"/>
          <p:cNvSpPr/>
          <p:nvPr/>
        </p:nvSpPr>
        <p:spPr>
          <a:xfrm>
            <a:off x="611029" y="6318766"/>
            <a:ext cx="7921943" cy="1021199"/>
          </a:xfrm>
          <a:prstGeom prst="roundRect">
            <a:avLst>
              <a:gd name="adj" fmla="val 7181"/>
            </a:avLst>
          </a:prstGeom>
          <a:solidFill>
            <a:srgbClr val="E9E6FA"/>
          </a:solidFill>
          <a:ln w="7620">
            <a:solidFill>
              <a:srgbClr val="BDB8DF"/>
            </a:solidFill>
            <a:prstDash val="solid"/>
          </a:ln>
        </p:spPr>
      </p:sp>
      <p:sp>
        <p:nvSpPr>
          <p:cNvPr id="15" name="Text 12"/>
          <p:cNvSpPr/>
          <p:nvPr/>
        </p:nvSpPr>
        <p:spPr>
          <a:xfrm>
            <a:off x="793194" y="6500932"/>
            <a:ext cx="2182535" cy="272772"/>
          </a:xfrm>
          <a:prstGeom prst="rect">
            <a:avLst/>
          </a:prstGeom>
          <a:noFill/>
          <a:ln/>
        </p:spPr>
        <p:txBody>
          <a:bodyPr wrap="none" lIns="0" tIns="0" rIns="0" bIns="0" rtlCol="0" anchor="t"/>
          <a:lstStyle/>
          <a:p>
            <a:pPr indent="0" marL="0">
              <a:lnSpc>
                <a:spcPts val="2100"/>
              </a:lnSpc>
              <a:buNone/>
            </a:pPr>
            <a:r>
              <a:rPr lang="en-US" sz="1700" b="1" dirty="0">
                <a:solidFill>
                  <a:srgbClr val="2A2742"/>
                </a:solidFill>
                <a:latin typeface="Outfit" pitchFamily="34" charset="0"/>
                <a:ea typeface="Outfit" pitchFamily="34" charset="-122"/>
                <a:cs typeface="Outfit" pitchFamily="34" charset="-120"/>
              </a:rPr>
              <a:t>Derivative Works</a:t>
            </a:r>
            <a:endParaRPr lang="en-US" sz="1700" dirty="0"/>
          </a:p>
        </p:txBody>
      </p:sp>
      <p:sp>
        <p:nvSpPr>
          <p:cNvPr id="16" name="Text 13"/>
          <p:cNvSpPr/>
          <p:nvPr/>
        </p:nvSpPr>
        <p:spPr>
          <a:xfrm>
            <a:off x="793194" y="6878360"/>
            <a:ext cx="7557611" cy="279440"/>
          </a:xfrm>
          <a:prstGeom prst="rect">
            <a:avLst/>
          </a:prstGeom>
          <a:noFill/>
          <a:ln/>
        </p:spPr>
        <p:txBody>
          <a:bodyPr wrap="none" lIns="0" tIns="0" rIns="0" bIns="0" rtlCol="0" anchor="t"/>
          <a:lstStyle/>
          <a:p>
            <a:pPr indent="0" marL="0">
              <a:lnSpc>
                <a:spcPts val="2150"/>
              </a:lnSpc>
              <a:buNone/>
            </a:pPr>
            <a:r>
              <a:rPr lang="en-US" sz="1350" dirty="0">
                <a:solidFill>
                  <a:srgbClr val="2A2742"/>
                </a:solidFill>
                <a:latin typeface="Arimo" pitchFamily="34" charset="0"/>
                <a:ea typeface="Arimo" pitchFamily="34" charset="-122"/>
                <a:cs typeface="Arimo" pitchFamily="34" charset="-120"/>
              </a:rPr>
              <a:t>The right to create new works based on the original, such as a movie adaptation of a book.</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7196" y="889040"/>
            <a:ext cx="6761321" cy="581025"/>
          </a:xfrm>
          <a:prstGeom prst="rect">
            <a:avLst/>
          </a:prstGeom>
          <a:noFill/>
          <a:ln/>
        </p:spPr>
        <p:txBody>
          <a:bodyPr wrap="none" lIns="0" tIns="0" rIns="0" bIns="0" rtlCol="0" anchor="t"/>
          <a:lstStyle/>
          <a:p>
            <a:pPr indent="0" marL="0">
              <a:lnSpc>
                <a:spcPts val="4550"/>
              </a:lnSpc>
              <a:buNone/>
            </a:pPr>
            <a:r>
              <a:rPr lang="en-US" sz="3650" b="1" dirty="0">
                <a:solidFill>
                  <a:srgbClr val="231971"/>
                </a:solidFill>
                <a:latin typeface="Outfit" pitchFamily="34" charset="0"/>
                <a:ea typeface="Outfit" pitchFamily="34" charset="-122"/>
                <a:cs typeface="Outfit" pitchFamily="34" charset="-120"/>
              </a:rPr>
              <a:t>Facebook's Copyright Manager</a:t>
            </a:r>
            <a:endParaRPr lang="en-US" sz="3650" dirty="0"/>
          </a:p>
        </p:txBody>
      </p:sp>
      <p:sp>
        <p:nvSpPr>
          <p:cNvPr id="4" name="Text 1"/>
          <p:cNvSpPr/>
          <p:nvPr/>
        </p:nvSpPr>
        <p:spPr>
          <a:xfrm>
            <a:off x="6137196" y="1748909"/>
            <a:ext cx="7842409" cy="1190149"/>
          </a:xfrm>
          <a:prstGeom prst="rect">
            <a:avLst/>
          </a:prstGeom>
          <a:noFill/>
          <a:ln/>
        </p:spPr>
        <p:txBody>
          <a:bodyPr wrap="squar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Facebook's Copyright Manager is a tool designed to help content creators and rights holders protect and manage their intellectual property on the platform. It provides an easy way for creators, especially those who produce a high volume of original content, to monitor and control how their copyrighted material is used across Facebook and Instagram.</a:t>
            </a:r>
            <a:endParaRPr lang="en-US" sz="1450" dirty="0"/>
          </a:p>
        </p:txBody>
      </p:sp>
      <p:sp>
        <p:nvSpPr>
          <p:cNvPr id="5" name="Shape 2"/>
          <p:cNvSpPr/>
          <p:nvPr/>
        </p:nvSpPr>
        <p:spPr>
          <a:xfrm>
            <a:off x="6137196" y="3357205"/>
            <a:ext cx="418267" cy="418267"/>
          </a:xfrm>
          <a:prstGeom prst="roundRect">
            <a:avLst>
              <a:gd name="adj" fmla="val 18672"/>
            </a:avLst>
          </a:prstGeom>
          <a:solidFill>
            <a:srgbClr val="E9E6FA"/>
          </a:solidFill>
          <a:ln w="7620">
            <a:solidFill>
              <a:srgbClr val="BDB8DF"/>
            </a:solidFill>
            <a:prstDash val="solid"/>
          </a:ln>
        </p:spPr>
      </p:sp>
      <p:sp>
        <p:nvSpPr>
          <p:cNvPr id="6" name="Text 3"/>
          <p:cNvSpPr/>
          <p:nvPr/>
        </p:nvSpPr>
        <p:spPr>
          <a:xfrm>
            <a:off x="6291858" y="3426857"/>
            <a:ext cx="108823" cy="278963"/>
          </a:xfrm>
          <a:prstGeom prst="rect">
            <a:avLst/>
          </a:prstGeom>
          <a:noFill/>
          <a:ln/>
        </p:spPr>
        <p:txBody>
          <a:bodyPr wrap="none" lIns="0" tIns="0" rIns="0" bIns="0" rtlCol="0" anchor="t"/>
          <a:lstStyle/>
          <a:p>
            <a:pPr algn="ctr" indent="0" marL="0">
              <a:lnSpc>
                <a:spcPts val="2150"/>
              </a:lnSpc>
              <a:buNone/>
            </a:pPr>
            <a:r>
              <a:rPr lang="en-US" sz="2150" b="1" dirty="0">
                <a:solidFill>
                  <a:srgbClr val="2A2742"/>
                </a:solidFill>
                <a:latin typeface="Outfit" pitchFamily="34" charset="0"/>
                <a:ea typeface="Outfit" pitchFamily="34" charset="-122"/>
                <a:cs typeface="Outfit" pitchFamily="34" charset="-120"/>
              </a:rPr>
              <a:t>1</a:t>
            </a:r>
            <a:endParaRPr lang="en-US" sz="2150" dirty="0"/>
          </a:p>
        </p:txBody>
      </p:sp>
      <p:sp>
        <p:nvSpPr>
          <p:cNvPr id="7" name="Text 4"/>
          <p:cNvSpPr/>
          <p:nvPr/>
        </p:nvSpPr>
        <p:spPr>
          <a:xfrm>
            <a:off x="6741319" y="3357205"/>
            <a:ext cx="2324219" cy="29051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Reference Library</a:t>
            </a:r>
            <a:endParaRPr lang="en-US" sz="1800" dirty="0"/>
          </a:p>
        </p:txBody>
      </p:sp>
      <p:sp>
        <p:nvSpPr>
          <p:cNvPr id="8" name="Text 5"/>
          <p:cNvSpPr/>
          <p:nvPr/>
        </p:nvSpPr>
        <p:spPr>
          <a:xfrm>
            <a:off x="6741319" y="3759279"/>
            <a:ext cx="7238286" cy="297537"/>
          </a:xfrm>
          <a:prstGeom prst="rect">
            <a:avLst/>
          </a:prstGeom>
          <a:noFill/>
          <a:ln/>
        </p:spPr>
        <p:txBody>
          <a:bodyPr wrap="non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Rights holders can upload their copyrighted material to the platform's reference library.</a:t>
            </a:r>
            <a:endParaRPr lang="en-US" sz="1450" dirty="0"/>
          </a:p>
        </p:txBody>
      </p:sp>
      <p:sp>
        <p:nvSpPr>
          <p:cNvPr id="9" name="Shape 6"/>
          <p:cNvSpPr/>
          <p:nvPr/>
        </p:nvSpPr>
        <p:spPr>
          <a:xfrm>
            <a:off x="6137196" y="4451747"/>
            <a:ext cx="418267" cy="418267"/>
          </a:xfrm>
          <a:prstGeom prst="roundRect">
            <a:avLst>
              <a:gd name="adj" fmla="val 18672"/>
            </a:avLst>
          </a:prstGeom>
          <a:solidFill>
            <a:srgbClr val="E9E6FA"/>
          </a:solidFill>
          <a:ln w="7620">
            <a:solidFill>
              <a:srgbClr val="BDB8DF"/>
            </a:solidFill>
            <a:prstDash val="solid"/>
          </a:ln>
        </p:spPr>
      </p:sp>
      <p:sp>
        <p:nvSpPr>
          <p:cNvPr id="10" name="Text 7"/>
          <p:cNvSpPr/>
          <p:nvPr/>
        </p:nvSpPr>
        <p:spPr>
          <a:xfrm>
            <a:off x="6266021" y="4521398"/>
            <a:ext cx="160615" cy="278963"/>
          </a:xfrm>
          <a:prstGeom prst="rect">
            <a:avLst/>
          </a:prstGeom>
          <a:noFill/>
          <a:ln/>
        </p:spPr>
        <p:txBody>
          <a:bodyPr wrap="none" lIns="0" tIns="0" rIns="0" bIns="0" rtlCol="0" anchor="t"/>
          <a:lstStyle/>
          <a:p>
            <a:pPr algn="ctr" indent="0" marL="0">
              <a:lnSpc>
                <a:spcPts val="2150"/>
              </a:lnSpc>
              <a:buNone/>
            </a:pPr>
            <a:r>
              <a:rPr lang="en-US" sz="2150" b="1" dirty="0">
                <a:solidFill>
                  <a:srgbClr val="2A2742"/>
                </a:solidFill>
                <a:latin typeface="Outfit" pitchFamily="34" charset="0"/>
                <a:ea typeface="Outfit" pitchFamily="34" charset="-122"/>
                <a:cs typeface="Outfit" pitchFamily="34" charset="-120"/>
              </a:rPr>
              <a:t>2</a:t>
            </a:r>
            <a:endParaRPr lang="en-US" sz="2150" dirty="0"/>
          </a:p>
        </p:txBody>
      </p:sp>
      <p:sp>
        <p:nvSpPr>
          <p:cNvPr id="11" name="Text 8"/>
          <p:cNvSpPr/>
          <p:nvPr/>
        </p:nvSpPr>
        <p:spPr>
          <a:xfrm>
            <a:off x="6741319" y="4451747"/>
            <a:ext cx="2324219" cy="29051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Monitoring</a:t>
            </a:r>
            <a:endParaRPr lang="en-US" sz="1800" dirty="0"/>
          </a:p>
        </p:txBody>
      </p:sp>
      <p:sp>
        <p:nvSpPr>
          <p:cNvPr id="12" name="Text 9"/>
          <p:cNvSpPr/>
          <p:nvPr/>
        </p:nvSpPr>
        <p:spPr>
          <a:xfrm>
            <a:off x="6741319" y="4853821"/>
            <a:ext cx="7238286" cy="297537"/>
          </a:xfrm>
          <a:prstGeom prst="rect">
            <a:avLst/>
          </a:prstGeom>
          <a:noFill/>
          <a:ln/>
        </p:spPr>
        <p:txBody>
          <a:bodyPr wrap="non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Creators can monitor how their content is being used on Facebook and Instagram.</a:t>
            </a:r>
            <a:endParaRPr lang="en-US" sz="1450" dirty="0"/>
          </a:p>
        </p:txBody>
      </p:sp>
      <p:sp>
        <p:nvSpPr>
          <p:cNvPr id="13" name="Shape 10"/>
          <p:cNvSpPr/>
          <p:nvPr/>
        </p:nvSpPr>
        <p:spPr>
          <a:xfrm>
            <a:off x="6137196" y="5546288"/>
            <a:ext cx="418267" cy="418267"/>
          </a:xfrm>
          <a:prstGeom prst="roundRect">
            <a:avLst>
              <a:gd name="adj" fmla="val 18672"/>
            </a:avLst>
          </a:prstGeom>
          <a:solidFill>
            <a:srgbClr val="E9E6FA"/>
          </a:solidFill>
          <a:ln w="7620">
            <a:solidFill>
              <a:srgbClr val="BDB8DF"/>
            </a:solidFill>
            <a:prstDash val="solid"/>
          </a:ln>
        </p:spPr>
      </p:sp>
      <p:sp>
        <p:nvSpPr>
          <p:cNvPr id="14" name="Text 11"/>
          <p:cNvSpPr/>
          <p:nvPr/>
        </p:nvSpPr>
        <p:spPr>
          <a:xfrm>
            <a:off x="6266974" y="5615940"/>
            <a:ext cx="158710" cy="278963"/>
          </a:xfrm>
          <a:prstGeom prst="rect">
            <a:avLst/>
          </a:prstGeom>
          <a:noFill/>
          <a:ln/>
        </p:spPr>
        <p:txBody>
          <a:bodyPr wrap="none" lIns="0" tIns="0" rIns="0" bIns="0" rtlCol="0" anchor="t"/>
          <a:lstStyle/>
          <a:p>
            <a:pPr algn="ctr" indent="0" marL="0">
              <a:lnSpc>
                <a:spcPts val="2150"/>
              </a:lnSpc>
              <a:buNone/>
            </a:pPr>
            <a:r>
              <a:rPr lang="en-US" sz="2150" b="1" dirty="0">
                <a:solidFill>
                  <a:srgbClr val="2A2742"/>
                </a:solidFill>
                <a:latin typeface="Outfit" pitchFamily="34" charset="0"/>
                <a:ea typeface="Outfit" pitchFamily="34" charset="-122"/>
                <a:cs typeface="Outfit" pitchFamily="34" charset="-120"/>
              </a:rPr>
              <a:t>3</a:t>
            </a:r>
            <a:endParaRPr lang="en-US" sz="2150" dirty="0"/>
          </a:p>
        </p:txBody>
      </p:sp>
      <p:sp>
        <p:nvSpPr>
          <p:cNvPr id="15" name="Text 12"/>
          <p:cNvSpPr/>
          <p:nvPr/>
        </p:nvSpPr>
        <p:spPr>
          <a:xfrm>
            <a:off x="6741319" y="5546288"/>
            <a:ext cx="2324219" cy="29051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Control</a:t>
            </a:r>
            <a:endParaRPr lang="en-US" sz="1800" dirty="0"/>
          </a:p>
        </p:txBody>
      </p:sp>
      <p:sp>
        <p:nvSpPr>
          <p:cNvPr id="16" name="Text 13"/>
          <p:cNvSpPr/>
          <p:nvPr/>
        </p:nvSpPr>
        <p:spPr>
          <a:xfrm>
            <a:off x="6741319" y="5948363"/>
            <a:ext cx="7238286" cy="297537"/>
          </a:xfrm>
          <a:prstGeom prst="rect">
            <a:avLst/>
          </a:prstGeom>
          <a:noFill/>
          <a:ln/>
        </p:spPr>
        <p:txBody>
          <a:bodyPr wrap="non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Creators can take action to prevent misuse of their copyrighted material.</a:t>
            </a:r>
            <a:endParaRPr lang="en-US" sz="1450" dirty="0"/>
          </a:p>
        </p:txBody>
      </p:sp>
      <p:sp>
        <p:nvSpPr>
          <p:cNvPr id="17" name="Shape 14"/>
          <p:cNvSpPr/>
          <p:nvPr/>
        </p:nvSpPr>
        <p:spPr>
          <a:xfrm>
            <a:off x="6137196" y="6640830"/>
            <a:ext cx="418267" cy="418267"/>
          </a:xfrm>
          <a:prstGeom prst="roundRect">
            <a:avLst>
              <a:gd name="adj" fmla="val 18672"/>
            </a:avLst>
          </a:prstGeom>
          <a:solidFill>
            <a:srgbClr val="E9E6FA"/>
          </a:solidFill>
          <a:ln w="7620">
            <a:solidFill>
              <a:srgbClr val="BDB8DF"/>
            </a:solidFill>
            <a:prstDash val="solid"/>
          </a:ln>
        </p:spPr>
      </p:sp>
      <p:sp>
        <p:nvSpPr>
          <p:cNvPr id="18" name="Text 15"/>
          <p:cNvSpPr/>
          <p:nvPr/>
        </p:nvSpPr>
        <p:spPr>
          <a:xfrm>
            <a:off x="6260783" y="6710482"/>
            <a:ext cx="170974" cy="278963"/>
          </a:xfrm>
          <a:prstGeom prst="rect">
            <a:avLst/>
          </a:prstGeom>
          <a:noFill/>
          <a:ln/>
        </p:spPr>
        <p:txBody>
          <a:bodyPr wrap="none" lIns="0" tIns="0" rIns="0" bIns="0" rtlCol="0" anchor="t"/>
          <a:lstStyle/>
          <a:p>
            <a:pPr algn="ctr" indent="0" marL="0">
              <a:lnSpc>
                <a:spcPts val="2150"/>
              </a:lnSpc>
              <a:buNone/>
            </a:pPr>
            <a:r>
              <a:rPr lang="en-US" sz="2150" b="1" dirty="0">
                <a:solidFill>
                  <a:srgbClr val="2A2742"/>
                </a:solidFill>
                <a:latin typeface="Outfit" pitchFamily="34" charset="0"/>
                <a:ea typeface="Outfit" pitchFamily="34" charset="-122"/>
                <a:cs typeface="Outfit" pitchFamily="34" charset="-120"/>
              </a:rPr>
              <a:t>4</a:t>
            </a:r>
            <a:endParaRPr lang="en-US" sz="2150" dirty="0"/>
          </a:p>
        </p:txBody>
      </p:sp>
      <p:sp>
        <p:nvSpPr>
          <p:cNvPr id="19" name="Text 16"/>
          <p:cNvSpPr/>
          <p:nvPr/>
        </p:nvSpPr>
        <p:spPr>
          <a:xfrm>
            <a:off x="6741319" y="6640830"/>
            <a:ext cx="2324219" cy="290513"/>
          </a:xfrm>
          <a:prstGeom prst="rect">
            <a:avLst/>
          </a:prstGeom>
          <a:noFill/>
          <a:ln/>
        </p:spPr>
        <p:txBody>
          <a:bodyPr wrap="none" lIns="0" tIns="0" rIns="0" bIns="0" rtlCol="0" anchor="t"/>
          <a:lstStyle/>
          <a:p>
            <a:pPr indent="0" marL="0">
              <a:lnSpc>
                <a:spcPts val="2250"/>
              </a:lnSpc>
              <a:buNone/>
            </a:pPr>
            <a:r>
              <a:rPr lang="en-US" sz="1800" b="1" dirty="0">
                <a:solidFill>
                  <a:srgbClr val="2A2742"/>
                </a:solidFill>
                <a:latin typeface="Outfit" pitchFamily="34" charset="0"/>
                <a:ea typeface="Outfit" pitchFamily="34" charset="-122"/>
                <a:cs typeface="Outfit" pitchFamily="34" charset="-120"/>
              </a:rPr>
              <a:t>Monetization</a:t>
            </a:r>
            <a:endParaRPr lang="en-US" sz="1800" dirty="0"/>
          </a:p>
        </p:txBody>
      </p:sp>
      <p:sp>
        <p:nvSpPr>
          <p:cNvPr id="20" name="Text 17"/>
          <p:cNvSpPr/>
          <p:nvPr/>
        </p:nvSpPr>
        <p:spPr>
          <a:xfrm>
            <a:off x="6741319" y="7042904"/>
            <a:ext cx="7238286" cy="297537"/>
          </a:xfrm>
          <a:prstGeom prst="rect">
            <a:avLst/>
          </a:prstGeom>
          <a:noFill/>
          <a:ln/>
        </p:spPr>
        <p:txBody>
          <a:bodyPr wrap="none" lIns="0" tIns="0" rIns="0" bIns="0" rtlCol="0" anchor="t"/>
          <a:lstStyle/>
          <a:p>
            <a:pPr indent="0" marL="0">
              <a:lnSpc>
                <a:spcPts val="2300"/>
              </a:lnSpc>
              <a:buNone/>
            </a:pPr>
            <a:r>
              <a:rPr lang="en-US" sz="1450" dirty="0">
                <a:solidFill>
                  <a:srgbClr val="2A2742"/>
                </a:solidFill>
                <a:latin typeface="Arimo" pitchFamily="34" charset="0"/>
                <a:ea typeface="Arimo" pitchFamily="34" charset="-122"/>
                <a:cs typeface="Arimo" pitchFamily="34" charset="-120"/>
              </a:rPr>
              <a:t>Creators can explore monetization opportunities for their content.</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212294"/>
            <a:ext cx="11073051"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pitchFamily="34" charset="0"/>
                <a:ea typeface="Outfit" pitchFamily="34" charset="-122"/>
                <a:cs typeface="Outfit" pitchFamily="34" charset="-120"/>
              </a:rPr>
              <a:t>Intellectual Property: A Broad Concept</a:t>
            </a:r>
            <a:endParaRPr lang="en-US" sz="4850" dirty="0"/>
          </a:p>
        </p:txBody>
      </p:sp>
      <p:sp>
        <p:nvSpPr>
          <p:cNvPr id="3" name="Text 1"/>
          <p:cNvSpPr/>
          <p:nvPr/>
        </p:nvSpPr>
        <p:spPr>
          <a:xfrm>
            <a:off x="864037" y="2477572"/>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Intellectual property (IP) refers to creations of the mind, such as inventions, literary and artistic works, designs, symbols, names, and images used in commerce. It is a legal concept that grants creators and inventors exclusive rights to use and benefit from their creations, offering protection similar to physical property.</a:t>
            </a:r>
            <a:endParaRPr lang="en-US" sz="1900" dirty="0"/>
          </a:p>
        </p:txBody>
      </p:sp>
      <p:sp>
        <p:nvSpPr>
          <p:cNvPr id="4" name="Text 2"/>
          <p:cNvSpPr/>
          <p:nvPr/>
        </p:nvSpPr>
        <p:spPr>
          <a:xfrm>
            <a:off x="864037" y="4187190"/>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pitchFamily="34" charset="0"/>
                <a:ea typeface="Outfit" pitchFamily="34" charset="-122"/>
                <a:cs typeface="Outfit" pitchFamily="34" charset="-120"/>
              </a:rPr>
              <a:t>Types of IP</a:t>
            </a:r>
            <a:endParaRPr lang="en-US" sz="2400" dirty="0"/>
          </a:p>
        </p:txBody>
      </p:sp>
      <p:sp>
        <p:nvSpPr>
          <p:cNvPr id="5" name="Text 3"/>
          <p:cNvSpPr/>
          <p:nvPr/>
        </p:nvSpPr>
        <p:spPr>
          <a:xfrm>
            <a:off x="864037" y="4819769"/>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Patents, trademarks, copyrights, and trade secrets are all forms of intellectual property.</a:t>
            </a:r>
            <a:endParaRPr lang="en-US" sz="1900" dirty="0"/>
          </a:p>
        </p:txBody>
      </p:sp>
      <p:sp>
        <p:nvSpPr>
          <p:cNvPr id="6" name="Text 4"/>
          <p:cNvSpPr/>
          <p:nvPr/>
        </p:nvSpPr>
        <p:spPr>
          <a:xfrm>
            <a:off x="5372695" y="4187190"/>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pitchFamily="34" charset="0"/>
                <a:ea typeface="Outfit" pitchFamily="34" charset="-122"/>
                <a:cs typeface="Outfit" pitchFamily="34" charset="-120"/>
              </a:rPr>
              <a:t>Benefits of IP</a:t>
            </a:r>
            <a:endParaRPr lang="en-US" sz="2400" dirty="0"/>
          </a:p>
        </p:txBody>
      </p:sp>
      <p:sp>
        <p:nvSpPr>
          <p:cNvPr id="7" name="Text 5"/>
          <p:cNvSpPr/>
          <p:nvPr/>
        </p:nvSpPr>
        <p:spPr>
          <a:xfrm>
            <a:off x="5372695" y="4819769"/>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IP laws encourage innovation and creativity by ensuring that individuals and organizations can control and profit from their intellectual efforts.</a:t>
            </a:r>
            <a:endParaRPr lang="en-US" sz="1900" dirty="0"/>
          </a:p>
        </p:txBody>
      </p:sp>
      <p:sp>
        <p:nvSpPr>
          <p:cNvPr id="8" name="Text 6"/>
          <p:cNvSpPr/>
          <p:nvPr/>
        </p:nvSpPr>
        <p:spPr>
          <a:xfrm>
            <a:off x="9881354" y="4187190"/>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pitchFamily="34" charset="0"/>
                <a:ea typeface="Outfit" pitchFamily="34" charset="-122"/>
                <a:cs typeface="Outfit" pitchFamily="34" charset="-120"/>
              </a:rPr>
              <a:t>Responsibilities</a:t>
            </a:r>
            <a:endParaRPr lang="en-US" sz="2400" dirty="0"/>
          </a:p>
        </p:txBody>
      </p:sp>
      <p:sp>
        <p:nvSpPr>
          <p:cNvPr id="9" name="Text 7"/>
          <p:cNvSpPr/>
          <p:nvPr/>
        </p:nvSpPr>
        <p:spPr>
          <a:xfrm>
            <a:off x="9881354" y="4819769"/>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IP rights must be legally registered and enforced, and they have time limits after which the work enters the public domain.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5794"/>
          </a:xfrm>
          <a:prstGeom prst="rect">
            <a:avLst/>
          </a:prstGeom>
        </p:spPr>
      </p:pic>
      <p:sp>
        <p:nvSpPr>
          <p:cNvPr id="3" name="Text 0"/>
          <p:cNvSpPr/>
          <p:nvPr/>
        </p:nvSpPr>
        <p:spPr>
          <a:xfrm>
            <a:off x="712827" y="3268504"/>
            <a:ext cx="7505105" cy="636389"/>
          </a:xfrm>
          <a:prstGeom prst="rect">
            <a:avLst/>
          </a:prstGeom>
          <a:noFill/>
          <a:ln/>
        </p:spPr>
        <p:txBody>
          <a:bodyPr wrap="none" lIns="0" tIns="0" rIns="0" bIns="0" rtlCol="0" anchor="t"/>
          <a:lstStyle/>
          <a:p>
            <a:pPr indent="0" marL="0">
              <a:lnSpc>
                <a:spcPts val="5000"/>
              </a:lnSpc>
              <a:buNone/>
            </a:pPr>
            <a:r>
              <a:rPr lang="en-US" sz="4000" b="1" dirty="0">
                <a:solidFill>
                  <a:srgbClr val="231971"/>
                </a:solidFill>
                <a:latin typeface="Outfit" pitchFamily="34" charset="0"/>
                <a:ea typeface="Outfit" pitchFamily="34" charset="-122"/>
                <a:cs typeface="Outfit" pitchFamily="34" charset="-120"/>
              </a:rPr>
              <a:t>Reporting Content on Facebook</a:t>
            </a:r>
            <a:endParaRPr lang="en-US" sz="4000" dirty="0"/>
          </a:p>
        </p:txBody>
      </p:sp>
      <p:sp>
        <p:nvSpPr>
          <p:cNvPr id="4" name="Text 1"/>
          <p:cNvSpPr/>
          <p:nvPr/>
        </p:nvSpPr>
        <p:spPr>
          <a:xfrm>
            <a:off x="712827" y="4210288"/>
            <a:ext cx="13204746" cy="651748"/>
          </a:xfrm>
          <a:prstGeom prst="rect">
            <a:avLst/>
          </a:prstGeom>
          <a:noFill/>
          <a:ln/>
        </p:spPr>
        <p:txBody>
          <a:bodyPr wrap="square" lIns="0" tIns="0" rIns="0" bIns="0" rtlCol="0" anchor="t"/>
          <a:lstStyle/>
          <a:p>
            <a:pPr indent="0" marL="0">
              <a:lnSpc>
                <a:spcPts val="2550"/>
              </a:lnSpc>
              <a:buNone/>
            </a:pPr>
            <a:r>
              <a:rPr lang="en-US" sz="1600" dirty="0">
                <a:solidFill>
                  <a:srgbClr val="2A2742"/>
                </a:solidFill>
                <a:latin typeface="Arimo" pitchFamily="34" charset="0"/>
                <a:ea typeface="Arimo" pitchFamily="34" charset="-122"/>
                <a:cs typeface="Arimo" pitchFamily="34" charset="-120"/>
              </a:rPr>
              <a:t>Reporting content on Facebook is a way for users to notify the platform about posts, comments, profiles, or other content that violates Facebook's Community Standards. These standards are designed to ensure a safe and respectful environment for users.</a:t>
            </a:r>
            <a:endParaRPr lang="en-US" sz="1600" dirty="0"/>
          </a:p>
        </p:txBody>
      </p:sp>
      <p:pic>
        <p:nvPicPr>
          <p:cNvPr id="5" name="Image 1" descr="preencoded.png">    </p:cNvPr>
          <p:cNvPicPr>
            <a:picLocks noChangeAspect="1"/>
          </p:cNvPicPr>
          <p:nvPr/>
        </p:nvPicPr>
        <p:blipFill>
          <a:blip r:embed="rId2"/>
          <a:stretch>
            <a:fillRect/>
          </a:stretch>
        </p:blipFill>
        <p:spPr>
          <a:xfrm>
            <a:off x="712827" y="5091112"/>
            <a:ext cx="4401503" cy="814626"/>
          </a:xfrm>
          <a:prstGeom prst="rect">
            <a:avLst/>
          </a:prstGeom>
        </p:spPr>
      </p:pic>
      <p:sp>
        <p:nvSpPr>
          <p:cNvPr id="6" name="Text 2"/>
          <p:cNvSpPr/>
          <p:nvPr/>
        </p:nvSpPr>
        <p:spPr>
          <a:xfrm>
            <a:off x="916424" y="6211133"/>
            <a:ext cx="2545794" cy="318135"/>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pitchFamily="34" charset="0"/>
                <a:ea typeface="Outfit" pitchFamily="34" charset="-122"/>
                <a:cs typeface="Outfit" pitchFamily="34" charset="-120"/>
              </a:rPr>
              <a:t>Identify Violation</a:t>
            </a:r>
            <a:endParaRPr lang="en-US" sz="2000" dirty="0"/>
          </a:p>
        </p:txBody>
      </p:sp>
      <p:sp>
        <p:nvSpPr>
          <p:cNvPr id="7" name="Text 3"/>
          <p:cNvSpPr/>
          <p:nvPr/>
        </p:nvSpPr>
        <p:spPr>
          <a:xfrm>
            <a:off x="916424" y="6651427"/>
            <a:ext cx="3994309" cy="651748"/>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Encounter content that you believe violates Facebook's Community Standards.</a:t>
            </a:r>
            <a:endParaRPr lang="en-US" sz="1600" dirty="0"/>
          </a:p>
        </p:txBody>
      </p:sp>
      <p:pic>
        <p:nvPicPr>
          <p:cNvPr id="8" name="Image 2" descr="preencoded.png">    </p:cNvPr>
          <p:cNvPicPr>
            <a:picLocks noChangeAspect="1"/>
          </p:cNvPicPr>
          <p:nvPr/>
        </p:nvPicPr>
        <p:blipFill>
          <a:blip r:embed="rId3"/>
          <a:stretch>
            <a:fillRect/>
          </a:stretch>
        </p:blipFill>
        <p:spPr>
          <a:xfrm>
            <a:off x="5114330" y="5091112"/>
            <a:ext cx="4401622" cy="814626"/>
          </a:xfrm>
          <a:prstGeom prst="rect">
            <a:avLst/>
          </a:prstGeom>
        </p:spPr>
      </p:pic>
      <p:sp>
        <p:nvSpPr>
          <p:cNvPr id="9" name="Text 4"/>
          <p:cNvSpPr/>
          <p:nvPr/>
        </p:nvSpPr>
        <p:spPr>
          <a:xfrm>
            <a:off x="5317927" y="6211133"/>
            <a:ext cx="2545794" cy="318135"/>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pitchFamily="34" charset="0"/>
                <a:ea typeface="Outfit" pitchFamily="34" charset="-122"/>
                <a:cs typeface="Outfit" pitchFamily="34" charset="-120"/>
              </a:rPr>
              <a:t>Report Content</a:t>
            </a:r>
            <a:endParaRPr lang="en-US" sz="2000" dirty="0"/>
          </a:p>
        </p:txBody>
      </p:sp>
      <p:sp>
        <p:nvSpPr>
          <p:cNvPr id="10" name="Text 5"/>
          <p:cNvSpPr/>
          <p:nvPr/>
        </p:nvSpPr>
        <p:spPr>
          <a:xfrm>
            <a:off x="5317927" y="6651427"/>
            <a:ext cx="3994428" cy="325874"/>
          </a:xfrm>
          <a:prstGeom prst="rect">
            <a:avLst/>
          </a:prstGeom>
          <a:noFill/>
          <a:ln/>
        </p:spPr>
        <p:txBody>
          <a:bodyPr wrap="non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Report the content to Facebook for review.</a:t>
            </a:r>
            <a:endParaRPr lang="en-US" sz="1600" dirty="0"/>
          </a:p>
        </p:txBody>
      </p:sp>
      <p:pic>
        <p:nvPicPr>
          <p:cNvPr id="11" name="Image 3" descr="preencoded.png">    </p:cNvPr>
          <p:cNvPicPr>
            <a:picLocks noChangeAspect="1"/>
          </p:cNvPicPr>
          <p:nvPr/>
        </p:nvPicPr>
        <p:blipFill>
          <a:blip r:embed="rId4"/>
          <a:stretch>
            <a:fillRect/>
          </a:stretch>
        </p:blipFill>
        <p:spPr>
          <a:xfrm>
            <a:off x="9515951" y="5091112"/>
            <a:ext cx="4401622" cy="814626"/>
          </a:xfrm>
          <a:prstGeom prst="rect">
            <a:avLst/>
          </a:prstGeom>
        </p:spPr>
      </p:pic>
      <p:sp>
        <p:nvSpPr>
          <p:cNvPr id="12" name="Text 6"/>
          <p:cNvSpPr/>
          <p:nvPr/>
        </p:nvSpPr>
        <p:spPr>
          <a:xfrm>
            <a:off x="9719548" y="6211133"/>
            <a:ext cx="2545794" cy="318135"/>
          </a:xfrm>
          <a:prstGeom prst="rect">
            <a:avLst/>
          </a:prstGeom>
          <a:noFill/>
          <a:ln/>
        </p:spPr>
        <p:txBody>
          <a:bodyPr wrap="none" lIns="0" tIns="0" rIns="0" bIns="0" rtlCol="0" anchor="t"/>
          <a:lstStyle/>
          <a:p>
            <a:pPr algn="l" indent="0" marL="0">
              <a:lnSpc>
                <a:spcPts val="2500"/>
              </a:lnSpc>
              <a:buNone/>
            </a:pPr>
            <a:r>
              <a:rPr lang="en-US" sz="2000" b="1" dirty="0">
                <a:solidFill>
                  <a:srgbClr val="2A2742"/>
                </a:solidFill>
                <a:latin typeface="Outfit" pitchFamily="34" charset="0"/>
                <a:ea typeface="Outfit" pitchFamily="34" charset="-122"/>
                <a:cs typeface="Outfit" pitchFamily="34" charset="-120"/>
              </a:rPr>
              <a:t>Facebook Review</a:t>
            </a:r>
            <a:endParaRPr lang="en-US" sz="2000" dirty="0"/>
          </a:p>
        </p:txBody>
      </p:sp>
      <p:sp>
        <p:nvSpPr>
          <p:cNvPr id="13" name="Text 7"/>
          <p:cNvSpPr/>
          <p:nvPr/>
        </p:nvSpPr>
        <p:spPr>
          <a:xfrm>
            <a:off x="9719548" y="6651427"/>
            <a:ext cx="3994428" cy="651748"/>
          </a:xfrm>
          <a:prstGeom prst="rect">
            <a:avLst/>
          </a:prstGeom>
          <a:noFill/>
          <a:ln/>
        </p:spPr>
        <p:txBody>
          <a:bodyPr wrap="square" lIns="0" tIns="0" rIns="0" bIns="0" rtlCol="0" anchor="t"/>
          <a:lstStyle/>
          <a:p>
            <a:pPr algn="l" indent="0" marL="0">
              <a:lnSpc>
                <a:spcPts val="2550"/>
              </a:lnSpc>
              <a:buNone/>
            </a:pPr>
            <a:r>
              <a:rPr lang="en-US" sz="1600" dirty="0">
                <a:solidFill>
                  <a:srgbClr val="2A2742"/>
                </a:solidFill>
                <a:latin typeface="Arimo" pitchFamily="34" charset="0"/>
                <a:ea typeface="Arimo" pitchFamily="34" charset="-122"/>
                <a:cs typeface="Arimo" pitchFamily="34" charset="-120"/>
              </a:rPr>
              <a:t>Facebook will review the reported content and take appropriate action.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8787" y="854393"/>
            <a:ext cx="7606427" cy="1372791"/>
          </a:xfrm>
          <a:prstGeom prst="rect">
            <a:avLst/>
          </a:prstGeom>
          <a:noFill/>
          <a:ln/>
        </p:spPr>
        <p:txBody>
          <a:bodyPr wrap="square" lIns="0" tIns="0" rIns="0" bIns="0" rtlCol="0" anchor="t"/>
          <a:lstStyle/>
          <a:p>
            <a:pPr indent="0" marL="0">
              <a:lnSpc>
                <a:spcPts val="5400"/>
              </a:lnSpc>
              <a:buNone/>
            </a:pPr>
            <a:r>
              <a:rPr lang="en-US" sz="4300" b="1" dirty="0">
                <a:solidFill>
                  <a:srgbClr val="231971"/>
                </a:solidFill>
                <a:latin typeface="Outfit" pitchFamily="34" charset="0"/>
                <a:ea typeface="Outfit" pitchFamily="34" charset="-122"/>
                <a:cs typeface="Outfit" pitchFamily="34" charset="-120"/>
              </a:rPr>
              <a:t>Facebook Strikes: Consequences of Violations</a:t>
            </a:r>
            <a:endParaRPr lang="en-US" sz="4300" dirty="0"/>
          </a:p>
        </p:txBody>
      </p:sp>
      <p:sp>
        <p:nvSpPr>
          <p:cNvPr id="4" name="Text 1"/>
          <p:cNvSpPr/>
          <p:nvPr/>
        </p:nvSpPr>
        <p:spPr>
          <a:xfrm>
            <a:off x="768787" y="2556629"/>
            <a:ext cx="7606427" cy="1405890"/>
          </a:xfrm>
          <a:prstGeom prst="rect">
            <a:avLst/>
          </a:prstGeom>
          <a:noFill/>
          <a:ln/>
        </p:spPr>
        <p:txBody>
          <a:bodyPr wrap="squar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A Facebook strike, commonly referred to as a "Community Standards Violation," occurs when you post content that violates Facebook's guidelines or policies. These strikes are part of Facebook's efforts to maintain a safe and respectful environment on its platform.</a:t>
            </a:r>
            <a:endParaRPr lang="en-US" sz="1700" dirty="0"/>
          </a:p>
        </p:txBody>
      </p:sp>
      <p:sp>
        <p:nvSpPr>
          <p:cNvPr id="5" name="Shape 2"/>
          <p:cNvSpPr/>
          <p:nvPr/>
        </p:nvSpPr>
        <p:spPr>
          <a:xfrm>
            <a:off x="768787" y="4209574"/>
            <a:ext cx="7606427" cy="3165634"/>
          </a:xfrm>
          <a:prstGeom prst="roundRect">
            <a:avLst>
              <a:gd name="adj" fmla="val 2914"/>
            </a:avLst>
          </a:prstGeom>
          <a:noFill/>
          <a:ln w="7620">
            <a:solidFill>
              <a:srgbClr val="000000">
                <a:alpha val="8000"/>
              </a:srgbClr>
            </a:solidFill>
            <a:prstDash val="solid"/>
          </a:ln>
        </p:spPr>
      </p:sp>
      <p:sp>
        <p:nvSpPr>
          <p:cNvPr id="6" name="Shape 3"/>
          <p:cNvSpPr/>
          <p:nvPr/>
        </p:nvSpPr>
        <p:spPr>
          <a:xfrm>
            <a:off x="776407" y="4217194"/>
            <a:ext cx="7591187" cy="630079"/>
          </a:xfrm>
          <a:prstGeom prst="rect">
            <a:avLst/>
          </a:prstGeom>
          <a:solidFill>
            <a:srgbClr val="FFFFFF">
              <a:alpha val="4000"/>
            </a:srgbClr>
          </a:solidFill>
          <a:ln/>
        </p:spPr>
      </p:sp>
      <p:sp>
        <p:nvSpPr>
          <p:cNvPr id="7" name="Text 4"/>
          <p:cNvSpPr/>
          <p:nvPr/>
        </p:nvSpPr>
        <p:spPr>
          <a:xfrm>
            <a:off x="995958" y="4356497"/>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Strike Level</a:t>
            </a:r>
            <a:endParaRPr lang="en-US" sz="1700" dirty="0"/>
          </a:p>
        </p:txBody>
      </p:sp>
      <p:sp>
        <p:nvSpPr>
          <p:cNvPr id="8" name="Text 5"/>
          <p:cNvSpPr/>
          <p:nvPr/>
        </p:nvSpPr>
        <p:spPr>
          <a:xfrm>
            <a:off x="4795361" y="4356497"/>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Consequences</a:t>
            </a:r>
            <a:endParaRPr lang="en-US" sz="1700" dirty="0"/>
          </a:p>
        </p:txBody>
      </p:sp>
      <p:sp>
        <p:nvSpPr>
          <p:cNvPr id="9" name="Shape 6"/>
          <p:cNvSpPr/>
          <p:nvPr/>
        </p:nvSpPr>
        <p:spPr>
          <a:xfrm>
            <a:off x="776407" y="4847273"/>
            <a:ext cx="7591187" cy="630079"/>
          </a:xfrm>
          <a:prstGeom prst="rect">
            <a:avLst/>
          </a:prstGeom>
          <a:solidFill>
            <a:srgbClr val="000000">
              <a:alpha val="4000"/>
            </a:srgbClr>
          </a:solidFill>
          <a:ln/>
        </p:spPr>
      </p:sp>
      <p:sp>
        <p:nvSpPr>
          <p:cNvPr id="10" name="Text 7"/>
          <p:cNvSpPr/>
          <p:nvPr/>
        </p:nvSpPr>
        <p:spPr>
          <a:xfrm>
            <a:off x="995958" y="4986576"/>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1st Strike</a:t>
            </a:r>
            <a:endParaRPr lang="en-US" sz="1700" dirty="0"/>
          </a:p>
        </p:txBody>
      </p:sp>
      <p:sp>
        <p:nvSpPr>
          <p:cNvPr id="11" name="Text 8"/>
          <p:cNvSpPr/>
          <p:nvPr/>
        </p:nvSpPr>
        <p:spPr>
          <a:xfrm>
            <a:off x="4795361" y="4986576"/>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Warning</a:t>
            </a:r>
            <a:endParaRPr lang="en-US" sz="1700" dirty="0"/>
          </a:p>
        </p:txBody>
      </p:sp>
      <p:sp>
        <p:nvSpPr>
          <p:cNvPr id="12" name="Shape 9"/>
          <p:cNvSpPr/>
          <p:nvPr/>
        </p:nvSpPr>
        <p:spPr>
          <a:xfrm>
            <a:off x="776407" y="5477351"/>
            <a:ext cx="7591187" cy="630079"/>
          </a:xfrm>
          <a:prstGeom prst="rect">
            <a:avLst/>
          </a:prstGeom>
          <a:solidFill>
            <a:srgbClr val="FFFFFF">
              <a:alpha val="4000"/>
            </a:srgbClr>
          </a:solidFill>
          <a:ln/>
        </p:spPr>
      </p:sp>
      <p:sp>
        <p:nvSpPr>
          <p:cNvPr id="13" name="Text 10"/>
          <p:cNvSpPr/>
          <p:nvPr/>
        </p:nvSpPr>
        <p:spPr>
          <a:xfrm>
            <a:off x="995958" y="5616654"/>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2nd Strike</a:t>
            </a:r>
            <a:endParaRPr lang="en-US" sz="1700" dirty="0"/>
          </a:p>
        </p:txBody>
      </p:sp>
      <p:sp>
        <p:nvSpPr>
          <p:cNvPr id="14" name="Text 11"/>
          <p:cNvSpPr/>
          <p:nvPr/>
        </p:nvSpPr>
        <p:spPr>
          <a:xfrm>
            <a:off x="4795361" y="5616654"/>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Account Restrictions</a:t>
            </a:r>
            <a:endParaRPr lang="en-US" sz="1700" dirty="0"/>
          </a:p>
        </p:txBody>
      </p:sp>
      <p:sp>
        <p:nvSpPr>
          <p:cNvPr id="15" name="Shape 12"/>
          <p:cNvSpPr/>
          <p:nvPr/>
        </p:nvSpPr>
        <p:spPr>
          <a:xfrm>
            <a:off x="776407" y="6107430"/>
            <a:ext cx="7591187" cy="630079"/>
          </a:xfrm>
          <a:prstGeom prst="rect">
            <a:avLst/>
          </a:prstGeom>
          <a:solidFill>
            <a:srgbClr val="000000">
              <a:alpha val="4000"/>
            </a:srgbClr>
          </a:solidFill>
          <a:ln/>
        </p:spPr>
      </p:sp>
      <p:sp>
        <p:nvSpPr>
          <p:cNvPr id="16" name="Text 13"/>
          <p:cNvSpPr/>
          <p:nvPr/>
        </p:nvSpPr>
        <p:spPr>
          <a:xfrm>
            <a:off x="995958" y="6246733"/>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3rd Strike</a:t>
            </a:r>
            <a:endParaRPr lang="en-US" sz="1700" dirty="0"/>
          </a:p>
        </p:txBody>
      </p:sp>
      <p:sp>
        <p:nvSpPr>
          <p:cNvPr id="17" name="Text 14"/>
          <p:cNvSpPr/>
          <p:nvPr/>
        </p:nvSpPr>
        <p:spPr>
          <a:xfrm>
            <a:off x="4795361" y="6246733"/>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Temporary Suspension</a:t>
            </a:r>
            <a:endParaRPr lang="en-US" sz="1700" dirty="0"/>
          </a:p>
        </p:txBody>
      </p:sp>
      <p:sp>
        <p:nvSpPr>
          <p:cNvPr id="18" name="Shape 15"/>
          <p:cNvSpPr/>
          <p:nvPr/>
        </p:nvSpPr>
        <p:spPr>
          <a:xfrm>
            <a:off x="776407" y="6737509"/>
            <a:ext cx="7591187" cy="630079"/>
          </a:xfrm>
          <a:prstGeom prst="rect">
            <a:avLst/>
          </a:prstGeom>
          <a:solidFill>
            <a:srgbClr val="FFFFFF">
              <a:alpha val="4000"/>
            </a:srgbClr>
          </a:solidFill>
          <a:ln/>
        </p:spPr>
      </p:sp>
      <p:sp>
        <p:nvSpPr>
          <p:cNvPr id="19" name="Text 16"/>
          <p:cNvSpPr/>
          <p:nvPr/>
        </p:nvSpPr>
        <p:spPr>
          <a:xfrm>
            <a:off x="995958" y="6876812"/>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4th Strike</a:t>
            </a:r>
            <a:endParaRPr lang="en-US" sz="1700" dirty="0"/>
          </a:p>
        </p:txBody>
      </p:sp>
      <p:sp>
        <p:nvSpPr>
          <p:cNvPr id="20" name="Text 17"/>
          <p:cNvSpPr/>
          <p:nvPr/>
        </p:nvSpPr>
        <p:spPr>
          <a:xfrm>
            <a:off x="4795361" y="6876812"/>
            <a:ext cx="3352681" cy="351472"/>
          </a:xfrm>
          <a:prstGeom prst="rect">
            <a:avLst/>
          </a:prstGeom>
          <a:noFill/>
          <a:ln/>
        </p:spPr>
        <p:txBody>
          <a:bodyPr wrap="none" lIns="0" tIns="0" rIns="0" bIns="0" rtlCol="0" anchor="t"/>
          <a:lstStyle/>
          <a:p>
            <a:pPr indent="0" marL="0">
              <a:lnSpc>
                <a:spcPts val="2750"/>
              </a:lnSpc>
              <a:buNone/>
            </a:pPr>
            <a:r>
              <a:rPr lang="en-US" sz="1700" dirty="0">
                <a:solidFill>
                  <a:srgbClr val="2A2742"/>
                </a:solidFill>
                <a:latin typeface="Arimo" pitchFamily="34" charset="0"/>
                <a:ea typeface="Arimo" pitchFamily="34" charset="-122"/>
                <a:cs typeface="Arimo" pitchFamily="34" charset="-120"/>
              </a:rPr>
              <a:t>Permanent Ban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0048" y="620673"/>
            <a:ext cx="7916704" cy="1095851"/>
          </a:xfrm>
          <a:prstGeom prst="rect">
            <a:avLst/>
          </a:prstGeom>
          <a:noFill/>
          <a:ln/>
        </p:spPr>
        <p:txBody>
          <a:bodyPr wrap="square" lIns="0" tIns="0" rIns="0" bIns="0" rtlCol="0" anchor="t"/>
          <a:lstStyle/>
          <a:p>
            <a:pPr indent="0" marL="0">
              <a:lnSpc>
                <a:spcPts val="4300"/>
              </a:lnSpc>
              <a:buNone/>
            </a:pPr>
            <a:r>
              <a:rPr lang="en-US" sz="3450" b="1" dirty="0">
                <a:solidFill>
                  <a:srgbClr val="231971"/>
                </a:solidFill>
                <a:latin typeface="Outfit" pitchFamily="34" charset="0"/>
                <a:ea typeface="Outfit" pitchFamily="34" charset="-122"/>
                <a:cs typeface="Outfit" pitchFamily="34" charset="-120"/>
              </a:rPr>
              <a:t>Impact of Strikes on Facebook Presence</a:t>
            </a:r>
            <a:endParaRPr lang="en-US" sz="3450" dirty="0"/>
          </a:p>
        </p:txBody>
      </p:sp>
      <p:sp>
        <p:nvSpPr>
          <p:cNvPr id="4" name="Text 1"/>
          <p:cNvSpPr/>
          <p:nvPr/>
        </p:nvSpPr>
        <p:spPr>
          <a:xfrm>
            <a:off x="6100048" y="1979414"/>
            <a:ext cx="7916704" cy="561023"/>
          </a:xfrm>
          <a:prstGeom prst="rect">
            <a:avLst/>
          </a:prstGeom>
          <a:noFill/>
          <a:ln/>
        </p:spPr>
        <p:txBody>
          <a:bodyPr wrap="square" lIns="0" tIns="0" rIns="0" bIns="0" rtlCol="0" anchor="t"/>
          <a:lstStyle/>
          <a:p>
            <a:pPr indent="0" marL="0">
              <a:lnSpc>
                <a:spcPts val="2200"/>
              </a:lnSpc>
              <a:buNone/>
            </a:pPr>
            <a:r>
              <a:rPr lang="en-US" sz="1350" dirty="0">
                <a:solidFill>
                  <a:srgbClr val="2A2742"/>
                </a:solidFill>
                <a:latin typeface="Arimo" pitchFamily="34" charset="0"/>
                <a:ea typeface="Arimo" pitchFamily="34" charset="-122"/>
                <a:cs typeface="Arimo" pitchFamily="34" charset="-120"/>
              </a:rPr>
              <a:t>Accumulating strikes can affect your Facebook presence. Strikes may reduce the visibility of your posts, limit access to certain features (like ads or groups), or ultimately result in a permanent ban.</a:t>
            </a:r>
            <a:endParaRPr lang="en-US" sz="1350" dirty="0"/>
          </a:p>
        </p:txBody>
      </p:sp>
      <p:pic>
        <p:nvPicPr>
          <p:cNvPr id="5" name="Image 1" descr="preencoded.png">    </p:cNvPr>
          <p:cNvPicPr>
            <a:picLocks noChangeAspect="1"/>
          </p:cNvPicPr>
          <p:nvPr/>
        </p:nvPicPr>
        <p:blipFill>
          <a:blip r:embed="rId2"/>
          <a:stretch>
            <a:fillRect/>
          </a:stretch>
        </p:blipFill>
        <p:spPr>
          <a:xfrm>
            <a:off x="6100048" y="2737604"/>
            <a:ext cx="438269" cy="438269"/>
          </a:xfrm>
          <a:prstGeom prst="rect">
            <a:avLst/>
          </a:prstGeom>
        </p:spPr>
      </p:pic>
      <p:sp>
        <p:nvSpPr>
          <p:cNvPr id="6" name="Text 2"/>
          <p:cNvSpPr/>
          <p:nvPr/>
        </p:nvSpPr>
        <p:spPr>
          <a:xfrm>
            <a:off x="6100048" y="3351133"/>
            <a:ext cx="2191583" cy="273963"/>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Outfit" pitchFamily="34" charset="0"/>
                <a:ea typeface="Outfit" pitchFamily="34" charset="-122"/>
                <a:cs typeface="Outfit" pitchFamily="34" charset="-120"/>
              </a:rPr>
              <a:t>Reduced Visibility</a:t>
            </a:r>
            <a:endParaRPr lang="en-US" sz="1700" dirty="0"/>
          </a:p>
        </p:txBody>
      </p:sp>
      <p:sp>
        <p:nvSpPr>
          <p:cNvPr id="7" name="Text 3"/>
          <p:cNvSpPr/>
          <p:nvPr/>
        </p:nvSpPr>
        <p:spPr>
          <a:xfrm>
            <a:off x="6100048" y="3730228"/>
            <a:ext cx="7916704" cy="280511"/>
          </a:xfrm>
          <a:prstGeom prst="rect">
            <a:avLst/>
          </a:prstGeom>
          <a:noFill/>
          <a:ln/>
        </p:spPr>
        <p:txBody>
          <a:bodyPr wrap="non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Your posts may reach fewer people.</a:t>
            </a:r>
            <a:endParaRPr lang="en-US" sz="1350" dirty="0"/>
          </a:p>
        </p:txBody>
      </p:sp>
      <p:pic>
        <p:nvPicPr>
          <p:cNvPr id="8" name="Image 2" descr="preencoded.png">    </p:cNvPr>
          <p:cNvPicPr>
            <a:picLocks noChangeAspect="1"/>
          </p:cNvPicPr>
          <p:nvPr/>
        </p:nvPicPr>
        <p:blipFill>
          <a:blip r:embed="rId3"/>
          <a:stretch>
            <a:fillRect/>
          </a:stretch>
        </p:blipFill>
        <p:spPr>
          <a:xfrm>
            <a:off x="6100048" y="4536638"/>
            <a:ext cx="438269" cy="438269"/>
          </a:xfrm>
          <a:prstGeom prst="rect">
            <a:avLst/>
          </a:prstGeom>
        </p:spPr>
      </p:pic>
      <p:sp>
        <p:nvSpPr>
          <p:cNvPr id="9" name="Text 4"/>
          <p:cNvSpPr/>
          <p:nvPr/>
        </p:nvSpPr>
        <p:spPr>
          <a:xfrm>
            <a:off x="6100048" y="5150168"/>
            <a:ext cx="2191583" cy="273963"/>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Outfit" pitchFamily="34" charset="0"/>
                <a:ea typeface="Outfit" pitchFamily="34" charset="-122"/>
                <a:cs typeface="Outfit" pitchFamily="34" charset="-120"/>
              </a:rPr>
              <a:t>Feature Restrictions</a:t>
            </a:r>
            <a:endParaRPr lang="en-US" sz="1700" dirty="0"/>
          </a:p>
        </p:txBody>
      </p:sp>
      <p:sp>
        <p:nvSpPr>
          <p:cNvPr id="10" name="Text 5"/>
          <p:cNvSpPr/>
          <p:nvPr/>
        </p:nvSpPr>
        <p:spPr>
          <a:xfrm>
            <a:off x="6100048" y="5529263"/>
            <a:ext cx="7916704" cy="280511"/>
          </a:xfrm>
          <a:prstGeom prst="rect">
            <a:avLst/>
          </a:prstGeom>
          <a:noFill/>
          <a:ln/>
        </p:spPr>
        <p:txBody>
          <a:bodyPr wrap="non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You may lose access to certain features.</a:t>
            </a:r>
            <a:endParaRPr lang="en-US" sz="1350" dirty="0"/>
          </a:p>
        </p:txBody>
      </p:sp>
      <p:pic>
        <p:nvPicPr>
          <p:cNvPr id="11" name="Image 3" descr="preencoded.png">    </p:cNvPr>
          <p:cNvPicPr>
            <a:picLocks noChangeAspect="1"/>
          </p:cNvPicPr>
          <p:nvPr/>
        </p:nvPicPr>
        <p:blipFill>
          <a:blip r:embed="rId4"/>
          <a:stretch>
            <a:fillRect/>
          </a:stretch>
        </p:blipFill>
        <p:spPr>
          <a:xfrm>
            <a:off x="6100048" y="6335673"/>
            <a:ext cx="438269" cy="438269"/>
          </a:xfrm>
          <a:prstGeom prst="rect">
            <a:avLst/>
          </a:prstGeom>
        </p:spPr>
      </p:pic>
      <p:sp>
        <p:nvSpPr>
          <p:cNvPr id="12" name="Text 6"/>
          <p:cNvSpPr/>
          <p:nvPr/>
        </p:nvSpPr>
        <p:spPr>
          <a:xfrm>
            <a:off x="6100048" y="6949202"/>
            <a:ext cx="2191583" cy="273963"/>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Outfit" pitchFamily="34" charset="0"/>
                <a:ea typeface="Outfit" pitchFamily="34" charset="-122"/>
                <a:cs typeface="Outfit" pitchFamily="34" charset="-120"/>
              </a:rPr>
              <a:t>Account Suspension</a:t>
            </a:r>
            <a:endParaRPr lang="en-US" sz="1700" dirty="0"/>
          </a:p>
        </p:txBody>
      </p:sp>
      <p:sp>
        <p:nvSpPr>
          <p:cNvPr id="13" name="Text 7"/>
          <p:cNvSpPr/>
          <p:nvPr/>
        </p:nvSpPr>
        <p:spPr>
          <a:xfrm>
            <a:off x="6100048" y="7328297"/>
            <a:ext cx="7916704" cy="280511"/>
          </a:xfrm>
          <a:prstGeom prst="rect">
            <a:avLst/>
          </a:prstGeom>
          <a:noFill/>
          <a:ln/>
        </p:spPr>
        <p:txBody>
          <a:bodyPr wrap="non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Your account may be temporarily or permanently suspended.</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1758" y="661749"/>
            <a:ext cx="6905268" cy="653296"/>
          </a:xfrm>
          <a:prstGeom prst="rect">
            <a:avLst/>
          </a:prstGeom>
          <a:noFill/>
          <a:ln/>
        </p:spPr>
        <p:txBody>
          <a:bodyPr wrap="none" lIns="0" tIns="0" rIns="0" bIns="0" rtlCol="0" anchor="t"/>
          <a:lstStyle/>
          <a:p>
            <a:pPr indent="0" marL="0">
              <a:lnSpc>
                <a:spcPts val="5100"/>
              </a:lnSpc>
              <a:buNone/>
            </a:pPr>
            <a:r>
              <a:rPr lang="en-US" sz="4100" b="1" dirty="0">
                <a:solidFill>
                  <a:srgbClr val="231971"/>
                </a:solidFill>
                <a:latin typeface="Outfit" pitchFamily="34" charset="0"/>
                <a:ea typeface="Outfit" pitchFamily="34" charset="-122"/>
                <a:cs typeface="Outfit" pitchFamily="34" charset="-120"/>
              </a:rPr>
              <a:t>Preventing Harmful Content</a:t>
            </a:r>
            <a:endParaRPr lang="en-US" sz="4100" dirty="0"/>
          </a:p>
        </p:txBody>
      </p:sp>
      <p:sp>
        <p:nvSpPr>
          <p:cNvPr id="4" name="Text 1"/>
          <p:cNvSpPr/>
          <p:nvPr/>
        </p:nvSpPr>
        <p:spPr>
          <a:xfrm>
            <a:off x="731758" y="1628656"/>
            <a:ext cx="7680484" cy="1003340"/>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Facebook may also take actions to prevent harmful or misleading content from spreading, such as reducing its reach in the news feed. This helps ensure that users are exposed to accurate and trustworthy information.</a:t>
            </a:r>
            <a:endParaRPr lang="en-US" sz="1600" dirty="0"/>
          </a:p>
        </p:txBody>
      </p:sp>
      <p:sp>
        <p:nvSpPr>
          <p:cNvPr id="5" name="Shape 2"/>
          <p:cNvSpPr/>
          <p:nvPr/>
        </p:nvSpPr>
        <p:spPr>
          <a:xfrm>
            <a:off x="1033939" y="2867144"/>
            <a:ext cx="22860" cy="4700707"/>
          </a:xfrm>
          <a:prstGeom prst="roundRect">
            <a:avLst>
              <a:gd name="adj" fmla="val 384147"/>
            </a:avLst>
          </a:prstGeom>
          <a:solidFill>
            <a:srgbClr val="BDB8DF"/>
          </a:solidFill>
          <a:ln/>
        </p:spPr>
      </p:sp>
      <p:sp>
        <p:nvSpPr>
          <p:cNvPr id="6" name="Shape 3"/>
          <p:cNvSpPr/>
          <p:nvPr/>
        </p:nvSpPr>
        <p:spPr>
          <a:xfrm>
            <a:off x="1257717" y="3326011"/>
            <a:ext cx="731758" cy="22860"/>
          </a:xfrm>
          <a:prstGeom prst="roundRect">
            <a:avLst>
              <a:gd name="adj" fmla="val 384147"/>
            </a:avLst>
          </a:prstGeom>
          <a:solidFill>
            <a:srgbClr val="BDB8DF"/>
          </a:solidFill>
          <a:ln/>
        </p:spPr>
      </p:sp>
      <p:sp>
        <p:nvSpPr>
          <p:cNvPr id="7" name="Shape 4"/>
          <p:cNvSpPr/>
          <p:nvPr/>
        </p:nvSpPr>
        <p:spPr>
          <a:xfrm>
            <a:off x="810161" y="3102293"/>
            <a:ext cx="470416" cy="470416"/>
          </a:xfrm>
          <a:prstGeom prst="roundRect">
            <a:avLst>
              <a:gd name="adj" fmla="val 18668"/>
            </a:avLst>
          </a:prstGeom>
          <a:solidFill>
            <a:srgbClr val="E9E6FA"/>
          </a:solidFill>
          <a:ln w="7620">
            <a:solidFill>
              <a:srgbClr val="BDB8DF"/>
            </a:solidFill>
            <a:prstDash val="solid"/>
          </a:ln>
        </p:spPr>
      </p:sp>
      <p:sp>
        <p:nvSpPr>
          <p:cNvPr id="8" name="Text 5"/>
          <p:cNvSpPr/>
          <p:nvPr/>
        </p:nvSpPr>
        <p:spPr>
          <a:xfrm>
            <a:off x="984230" y="3180636"/>
            <a:ext cx="122277" cy="313611"/>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pitchFamily="34" charset="0"/>
                <a:ea typeface="Outfit" pitchFamily="34" charset="-122"/>
                <a:cs typeface="Outfit" pitchFamily="34" charset="-120"/>
              </a:rPr>
              <a:t>1</a:t>
            </a:r>
            <a:endParaRPr lang="en-US" sz="2450" dirty="0"/>
          </a:p>
        </p:txBody>
      </p:sp>
      <p:sp>
        <p:nvSpPr>
          <p:cNvPr id="9" name="Text 6"/>
          <p:cNvSpPr/>
          <p:nvPr/>
        </p:nvSpPr>
        <p:spPr>
          <a:xfrm>
            <a:off x="2195274" y="3076218"/>
            <a:ext cx="2706886" cy="326588"/>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pitchFamily="34" charset="0"/>
                <a:ea typeface="Outfit" pitchFamily="34" charset="-122"/>
                <a:cs typeface="Outfit" pitchFamily="34" charset="-120"/>
              </a:rPr>
              <a:t>Content Identification</a:t>
            </a:r>
            <a:endParaRPr lang="en-US" sz="2050" dirty="0"/>
          </a:p>
        </p:txBody>
      </p:sp>
      <p:sp>
        <p:nvSpPr>
          <p:cNvPr id="10" name="Text 7"/>
          <p:cNvSpPr/>
          <p:nvPr/>
        </p:nvSpPr>
        <p:spPr>
          <a:xfrm>
            <a:off x="2195274" y="3528179"/>
            <a:ext cx="6216968" cy="668893"/>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Facebook uses algorithms and human reviewers to identify harmful content.</a:t>
            </a:r>
            <a:endParaRPr lang="en-US" sz="1600" dirty="0"/>
          </a:p>
        </p:txBody>
      </p:sp>
      <p:sp>
        <p:nvSpPr>
          <p:cNvPr id="11" name="Shape 8"/>
          <p:cNvSpPr/>
          <p:nvPr/>
        </p:nvSpPr>
        <p:spPr>
          <a:xfrm>
            <a:off x="1257717" y="5074087"/>
            <a:ext cx="731758" cy="22860"/>
          </a:xfrm>
          <a:prstGeom prst="roundRect">
            <a:avLst>
              <a:gd name="adj" fmla="val 384147"/>
            </a:avLst>
          </a:prstGeom>
          <a:solidFill>
            <a:srgbClr val="BDB8DF"/>
          </a:solidFill>
          <a:ln/>
        </p:spPr>
      </p:sp>
      <p:sp>
        <p:nvSpPr>
          <p:cNvPr id="12" name="Shape 9"/>
          <p:cNvSpPr/>
          <p:nvPr/>
        </p:nvSpPr>
        <p:spPr>
          <a:xfrm>
            <a:off x="810161" y="4850368"/>
            <a:ext cx="470416" cy="470416"/>
          </a:xfrm>
          <a:prstGeom prst="roundRect">
            <a:avLst>
              <a:gd name="adj" fmla="val 18668"/>
            </a:avLst>
          </a:prstGeom>
          <a:solidFill>
            <a:srgbClr val="E9E6FA"/>
          </a:solidFill>
          <a:ln w="7620">
            <a:solidFill>
              <a:srgbClr val="BDB8DF"/>
            </a:solidFill>
            <a:prstDash val="solid"/>
          </a:ln>
        </p:spPr>
      </p:sp>
      <p:sp>
        <p:nvSpPr>
          <p:cNvPr id="13" name="Text 10"/>
          <p:cNvSpPr/>
          <p:nvPr/>
        </p:nvSpPr>
        <p:spPr>
          <a:xfrm>
            <a:off x="955060" y="4928711"/>
            <a:ext cx="180618" cy="313611"/>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pitchFamily="34" charset="0"/>
                <a:ea typeface="Outfit" pitchFamily="34" charset="-122"/>
                <a:cs typeface="Outfit" pitchFamily="34" charset="-120"/>
              </a:rPr>
              <a:t>2</a:t>
            </a:r>
            <a:endParaRPr lang="en-US" sz="2450" dirty="0"/>
          </a:p>
        </p:txBody>
      </p:sp>
      <p:sp>
        <p:nvSpPr>
          <p:cNvPr id="14" name="Text 11"/>
          <p:cNvSpPr/>
          <p:nvPr/>
        </p:nvSpPr>
        <p:spPr>
          <a:xfrm>
            <a:off x="2195274" y="4824293"/>
            <a:ext cx="2613541" cy="326588"/>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pitchFamily="34" charset="0"/>
                <a:ea typeface="Outfit" pitchFamily="34" charset="-122"/>
                <a:cs typeface="Outfit" pitchFamily="34" charset="-120"/>
              </a:rPr>
              <a:t>Reach Reduction</a:t>
            </a:r>
            <a:endParaRPr lang="en-US" sz="2050" dirty="0"/>
          </a:p>
        </p:txBody>
      </p:sp>
      <p:sp>
        <p:nvSpPr>
          <p:cNvPr id="15" name="Text 12"/>
          <p:cNvSpPr/>
          <p:nvPr/>
        </p:nvSpPr>
        <p:spPr>
          <a:xfrm>
            <a:off x="2195274" y="5276255"/>
            <a:ext cx="6216968" cy="334447"/>
          </a:xfrm>
          <a:prstGeom prst="rect">
            <a:avLst/>
          </a:prstGeom>
          <a:noFill/>
          <a:ln/>
        </p:spPr>
        <p:txBody>
          <a:bodyPr wrap="non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Harmful content may be shown to fewer people.</a:t>
            </a:r>
            <a:endParaRPr lang="en-US" sz="1600" dirty="0"/>
          </a:p>
        </p:txBody>
      </p:sp>
      <p:sp>
        <p:nvSpPr>
          <p:cNvPr id="16" name="Shape 13"/>
          <p:cNvSpPr/>
          <p:nvPr/>
        </p:nvSpPr>
        <p:spPr>
          <a:xfrm>
            <a:off x="1257717" y="6487716"/>
            <a:ext cx="731758" cy="22860"/>
          </a:xfrm>
          <a:prstGeom prst="roundRect">
            <a:avLst>
              <a:gd name="adj" fmla="val 384147"/>
            </a:avLst>
          </a:prstGeom>
          <a:solidFill>
            <a:srgbClr val="BDB8DF"/>
          </a:solidFill>
          <a:ln/>
        </p:spPr>
      </p:sp>
      <p:sp>
        <p:nvSpPr>
          <p:cNvPr id="17" name="Shape 14"/>
          <p:cNvSpPr/>
          <p:nvPr/>
        </p:nvSpPr>
        <p:spPr>
          <a:xfrm>
            <a:off x="810161" y="6263997"/>
            <a:ext cx="470416" cy="470416"/>
          </a:xfrm>
          <a:prstGeom prst="roundRect">
            <a:avLst>
              <a:gd name="adj" fmla="val 18668"/>
            </a:avLst>
          </a:prstGeom>
          <a:solidFill>
            <a:srgbClr val="E9E6FA"/>
          </a:solidFill>
          <a:ln w="7620">
            <a:solidFill>
              <a:srgbClr val="BDB8DF"/>
            </a:solidFill>
            <a:prstDash val="solid"/>
          </a:ln>
        </p:spPr>
      </p:sp>
      <p:sp>
        <p:nvSpPr>
          <p:cNvPr id="18" name="Text 15"/>
          <p:cNvSpPr/>
          <p:nvPr/>
        </p:nvSpPr>
        <p:spPr>
          <a:xfrm>
            <a:off x="956131" y="6342340"/>
            <a:ext cx="178475" cy="313611"/>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pitchFamily="34" charset="0"/>
                <a:ea typeface="Outfit" pitchFamily="34" charset="-122"/>
                <a:cs typeface="Outfit" pitchFamily="34" charset="-120"/>
              </a:rPr>
              <a:t>3</a:t>
            </a:r>
            <a:endParaRPr lang="en-US" sz="2450" dirty="0"/>
          </a:p>
        </p:txBody>
      </p:sp>
      <p:sp>
        <p:nvSpPr>
          <p:cNvPr id="19" name="Text 16"/>
          <p:cNvSpPr/>
          <p:nvPr/>
        </p:nvSpPr>
        <p:spPr>
          <a:xfrm>
            <a:off x="2195274" y="6237923"/>
            <a:ext cx="2613541" cy="326588"/>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pitchFamily="34" charset="0"/>
                <a:ea typeface="Outfit" pitchFamily="34" charset="-122"/>
                <a:cs typeface="Outfit" pitchFamily="34" charset="-120"/>
              </a:rPr>
              <a:t>Removal</a:t>
            </a:r>
            <a:endParaRPr lang="en-US" sz="2050" dirty="0"/>
          </a:p>
        </p:txBody>
      </p:sp>
      <p:sp>
        <p:nvSpPr>
          <p:cNvPr id="20" name="Text 17"/>
          <p:cNvSpPr/>
          <p:nvPr/>
        </p:nvSpPr>
        <p:spPr>
          <a:xfrm>
            <a:off x="2195274" y="6689884"/>
            <a:ext cx="6216968" cy="668893"/>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In extreme cases, harmful content may be removed from the platform.</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2024-09-14T09:23:58Z</dcterms:created>
  <dcterms:modified xsi:type="dcterms:W3CDTF">2024-09-14T09:23:58Z</dcterms:modified>
</cp:coreProperties>
</file>